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601200" cy="12801600" type="A3"/>
  <p:notesSz cx="6735763" cy="9866313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AF467014-4521-4623-A97D-D32347915336}">
          <p14:sldIdLst/>
        </p14:section>
        <p14:section name="충주톡" id="{127A485B-A67E-4254-8B21-EB7180D4F0D6}">
          <p14:sldIdLst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9999"/>
    <a:srgbClr val="FF7C80"/>
    <a:srgbClr val="FFCCCC"/>
    <a:srgbClr val="B9787A"/>
    <a:srgbClr val="E6E6E6"/>
    <a:srgbClr val="006600"/>
    <a:srgbClr val="FCFCFC"/>
    <a:srgbClr val="FBFABD"/>
    <a:srgbClr val="F0D1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29" autoAdjust="0"/>
  </p:normalViewPr>
  <p:slideViewPr>
    <p:cSldViewPr>
      <p:cViewPr varScale="1">
        <p:scale>
          <a:sx n="59" d="100"/>
          <a:sy n="59" d="100"/>
        </p:scale>
        <p:origin x="3030" y="102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1A54487-DEF1-4EAE-B997-091BD9C5AA08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262" y="4747760"/>
            <a:ext cx="5389240" cy="3884673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4191B3C-99B5-4DC9-AB88-5DD9734EF47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648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91B3C-99B5-4DC9-AB88-5DD9734EF470}" type="slidenum">
              <a:rPr lang="ko-KR" altLang="en-US" smtClean="0">
                <a:solidFill>
                  <a:prstClr val="black"/>
                </a:solidFill>
              </a:rPr>
              <a:pPr/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68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85BBC-11CC-46B5-8F21-CC1E2214F391}" type="datetimeFigureOut">
              <a:rPr lang="ko-KR" altLang="en-US" smtClean="0"/>
              <a:pPr/>
              <a:t>2026-01-15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5D767-1221-4759-8BE0-2631D82998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601200" cy="12989531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617778" y="291372"/>
            <a:ext cx="8366231" cy="25545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8000" b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자원봉사 Bold" panose="02020603020101020101" pitchFamily="18" charset="-127"/>
                <a:ea typeface="경기자원봉사 Bold" panose="02020603020101020101" pitchFamily="18" charset="-127"/>
              </a:rPr>
              <a:t>둥글레가족봉사단 </a:t>
            </a:r>
            <a:endParaRPr lang="en-US" altLang="ko-KR" sz="8000" b="1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경기자원봉사 Bold" panose="02020603020101020101" pitchFamily="18" charset="-127"/>
              <a:ea typeface="경기자원봉사 Bold" panose="02020603020101020101" pitchFamily="18" charset="-127"/>
            </a:endParaRPr>
          </a:p>
          <a:p>
            <a:pPr algn="ctr"/>
            <a:r>
              <a:rPr lang="en-US" altLang="ko-KR" sz="8000" b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자원봉사 Bold" panose="02020603020101020101" pitchFamily="18" charset="-127"/>
                <a:ea typeface="경기자원봉사 Bold" panose="02020603020101020101" pitchFamily="18" charset="-127"/>
              </a:rPr>
              <a:t>15</a:t>
            </a:r>
            <a:r>
              <a:rPr lang="ko-KR" altLang="en-US" sz="8000" b="1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자원봉사 Bold" panose="02020603020101020101" pitchFamily="18" charset="-127"/>
                <a:ea typeface="경기자원봉사 Bold" panose="02020603020101020101" pitchFamily="18" charset="-127"/>
              </a:rPr>
              <a:t>기 </a:t>
            </a:r>
            <a:r>
              <a:rPr lang="ko-KR" altLang="en-US" sz="8000" b="1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자원봉사 Bold" panose="02020603020101020101" pitchFamily="18" charset="-127"/>
                <a:ea typeface="경기자원봉사 Bold" panose="02020603020101020101" pitchFamily="18" charset="-127"/>
              </a:rPr>
              <a:t>모집</a:t>
            </a:r>
            <a:endParaRPr lang="en-US" altLang="ko-KR" sz="8000" b="1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경기자원봉사 Bold" panose="02020603020101020101" pitchFamily="18" charset="-127"/>
              <a:ea typeface="경기자원봉사 Bold" panose="0202060302010102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234107" y="3864801"/>
            <a:ext cx="6736222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 fontAlgn="base"/>
            <a:r>
              <a:rPr lang="ko-KR" alt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 </a:t>
            </a:r>
            <a:r>
              <a:rPr lang="ko-KR" altLang="en-US" sz="2400" b="1" dirty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가족이 </a:t>
            </a:r>
            <a:r>
              <a:rPr lang="ko-KR" altLang="en-US" sz="2400" b="1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함께 </a:t>
            </a:r>
            <a:r>
              <a:rPr lang="ko-KR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여가 </a:t>
            </a:r>
            <a:r>
              <a:rPr lang="ko-KR" altLang="en-US" sz="2400" b="1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시간을 </a:t>
            </a:r>
            <a:r>
              <a:rPr lang="ko-KR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건강하고 </a:t>
            </a:r>
            <a:r>
              <a:rPr lang="ko-KR" altLang="en-US" sz="2400" b="1" err="1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의미있게</a:t>
            </a:r>
            <a:r>
              <a:rPr lang="ko-KR" altLang="en-US" sz="2400" b="1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 </a:t>
            </a:r>
            <a:r>
              <a:rPr lang="ko-KR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보내고</a:t>
            </a:r>
            <a:endParaRPr lang="en-US" altLang="ko-KR" sz="2400" b="1" dirty="0">
              <a:solidFill>
                <a:prstClr val="black">
                  <a:lumMod val="85000"/>
                  <a:lumOff val="15000"/>
                </a:prstClr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</a:endParaRPr>
          </a:p>
          <a:p>
            <a:pPr algn="ctr" fontAlgn="base"/>
            <a:r>
              <a:rPr lang="ko-KR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지역사회에 </a:t>
            </a:r>
            <a:r>
              <a:rPr lang="ko-KR" altLang="en-US" sz="2400" b="1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대한 </a:t>
            </a:r>
            <a:r>
              <a:rPr lang="ko-KR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이해와</a:t>
            </a:r>
            <a:r>
              <a:rPr lang="ko-KR" altLang="en-US" sz="2400" b="1" dirty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 </a:t>
            </a:r>
            <a:r>
              <a:rPr lang="ko-KR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나눔 </a:t>
            </a:r>
            <a:r>
              <a:rPr lang="ko-KR" altLang="en-US" sz="2400" b="1" dirty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문화의 확산을 </a:t>
            </a:r>
            <a:r>
              <a:rPr lang="ko-KR" altLang="en-US" sz="2400" b="1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위하여 </a:t>
            </a:r>
            <a:endParaRPr lang="en-US" altLang="ko-KR" sz="2400" b="1" smtClean="0">
              <a:solidFill>
                <a:prstClr val="black">
                  <a:lumMod val="85000"/>
                  <a:lumOff val="15000"/>
                </a:prstClr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</a:endParaRPr>
          </a:p>
          <a:p>
            <a:pPr algn="ctr" fontAlgn="base"/>
            <a:r>
              <a:rPr lang="ko-KR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둥글레가족봉사단 </a:t>
            </a:r>
            <a:r>
              <a:rPr lang="en-US" altLang="ko-KR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15</a:t>
            </a:r>
            <a:r>
              <a:rPr lang="ko-KR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기를 </a:t>
            </a:r>
            <a:r>
              <a:rPr lang="ko-KR" altLang="en-US" sz="24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모집하고자 </a:t>
            </a:r>
            <a:r>
              <a:rPr lang="ko-KR" altLang="en-US" sz="2400" b="1" dirty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합니다</a:t>
            </a:r>
            <a:r>
              <a:rPr lang="en-US" altLang="ko-KR" sz="2400" b="1" dirty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.</a:t>
            </a:r>
            <a:endParaRPr lang="ko-KR" altLang="en-US" sz="2400" b="1" dirty="0">
              <a:solidFill>
                <a:prstClr val="black">
                  <a:lumMod val="85000"/>
                  <a:lumOff val="15000"/>
                </a:prstClr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9227" y="9762174"/>
            <a:ext cx="6960688" cy="744819"/>
          </a:xfrm>
          <a:prstGeom prst="rect">
            <a:avLst/>
          </a:prstGeom>
          <a:noFill/>
          <a:ln>
            <a:noFill/>
          </a:ln>
        </p:spPr>
        <p:txBody>
          <a:bodyPr wrap="none" lIns="128016" tIns="64008" rIns="128016" bIns="64008" rtlCol="0">
            <a:spAutoFit/>
          </a:bodyPr>
          <a:lstStyle/>
          <a:p>
            <a:r>
              <a:rPr lang="ko-KR" altLang="en-US" sz="2000" b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∙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모집대상  </a:t>
            </a:r>
            <a:r>
              <a:rPr lang="en-US" altLang="ko-KR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: 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충주시 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거주 </a:t>
            </a:r>
            <a:r>
              <a:rPr lang="en-US" altLang="ko-KR" sz="2000" b="1" dirty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2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인 이상 가족</a:t>
            </a:r>
            <a:endParaRPr lang="en-US" altLang="ko-KR" sz="2000" b="1" smtClean="0">
              <a:solidFill>
                <a:prstClr val="black"/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  <a:cs typeface="함초롬돋움" panose="020B0604000101010101" pitchFamily="50" charset="-127"/>
            </a:endParaRPr>
          </a:p>
          <a:p>
            <a:r>
              <a:rPr lang="en-US" altLang="ko-KR" sz="2000" b="1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                    (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초등학생 이상 자녀를 둔 가족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)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 </a:t>
            </a:r>
            <a:r>
              <a:rPr lang="en-US" altLang="ko-KR" sz="2000" b="1" smtClean="0">
                <a:solidFill>
                  <a:srgbClr val="FF0000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※ </a:t>
            </a:r>
            <a:r>
              <a:rPr lang="ko-KR" altLang="en-US" sz="2000" b="1" dirty="0" smtClean="0">
                <a:solidFill>
                  <a:srgbClr val="FF0000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선착순 </a:t>
            </a:r>
            <a:r>
              <a:rPr lang="en-US" altLang="ko-KR" sz="2000" b="1" dirty="0" smtClean="0">
                <a:solidFill>
                  <a:srgbClr val="FF0000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15</a:t>
            </a:r>
            <a:r>
              <a:rPr lang="ko-KR" altLang="en-US" sz="2000" b="1" dirty="0" smtClean="0">
                <a:solidFill>
                  <a:srgbClr val="FF0000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가족</a:t>
            </a:r>
            <a:endParaRPr lang="en-US" altLang="ko-KR" sz="2000" b="1" dirty="0" smtClean="0">
              <a:solidFill>
                <a:srgbClr val="FF0000"/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  <a:cs typeface="함초롬돋움" panose="020B060400010101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851518" y="10704909"/>
            <a:ext cx="43564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∙ </a:t>
            </a:r>
            <a:r>
              <a:rPr lang="ko-KR" altLang="en-US" sz="20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☎</a:t>
            </a:r>
            <a:r>
              <a:rPr lang="en-US" altLang="ko-KR" sz="20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043-850-7960 / 855-1365</a:t>
            </a:r>
            <a:endParaRPr lang="en-US" altLang="ko-KR" sz="2000" b="1" dirty="0">
              <a:solidFill>
                <a:prstClr val="black">
                  <a:lumMod val="85000"/>
                  <a:lumOff val="15000"/>
                </a:prstClr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  <a:cs typeface="함초롬돋움" panose="020B0604000101010101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468163" y="7321762"/>
            <a:ext cx="7119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∙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모집기간  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: 2026. </a:t>
            </a:r>
            <a:r>
              <a:rPr lang="en-US" altLang="ko-KR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2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. 2.(</a:t>
            </a:r>
            <a:r>
              <a:rPr lang="ko-KR" altLang="en-US" sz="2000" b="1" dirty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월</a:t>
            </a:r>
            <a:r>
              <a:rPr lang="en-US" altLang="ko-KR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) 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~ 2. 13.(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금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)   </a:t>
            </a:r>
            <a:r>
              <a:rPr lang="en-US" altLang="ko-KR" sz="2000" b="1" smtClean="0">
                <a:solidFill>
                  <a:srgbClr val="FF0000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※ </a:t>
            </a:r>
            <a:r>
              <a:rPr lang="ko-KR" altLang="en-US" sz="2000" b="1" smtClean="0">
                <a:solidFill>
                  <a:srgbClr val="FF0000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공휴일 제외</a:t>
            </a:r>
            <a:endParaRPr lang="en-US" altLang="ko-KR" sz="2000" b="1" dirty="0">
              <a:solidFill>
                <a:srgbClr val="FF0000"/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  <a:cs typeface="함초롬돋움" panose="020B0604000101010101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485393" y="8260816"/>
            <a:ext cx="79208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∙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제출서류  </a:t>
            </a:r>
            <a:r>
              <a:rPr lang="en-US" altLang="ko-KR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: </a:t>
            </a:r>
            <a:r>
              <a:rPr lang="ko-KR" altLang="en-US" sz="2000" b="1" err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둥글레가족봉사단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15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기 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신청서</a:t>
            </a:r>
            <a:endParaRPr lang="en-US" altLang="ko-KR" sz="2000" b="1" dirty="0">
              <a:solidFill>
                <a:prstClr val="black"/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  <a:cs typeface="함초롬돋움" panose="020B0604000101010101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488641" y="7789814"/>
            <a:ext cx="75043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∙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활동기간  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: 2026. </a:t>
            </a:r>
            <a:r>
              <a:rPr lang="en-US" altLang="ko-KR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3 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~ 2026. 11 </a:t>
            </a:r>
            <a:r>
              <a:rPr lang="en-US" altLang="ko-KR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/ 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매월 </a:t>
            </a:r>
            <a:r>
              <a:rPr lang="ko-KR" altLang="en-US" sz="2000" b="1" dirty="0" err="1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셋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째주 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토요일</a:t>
            </a:r>
            <a:r>
              <a:rPr lang="en-US" altLang="ko-KR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(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예정</a:t>
            </a:r>
            <a:r>
              <a:rPr lang="en-US" altLang="ko-KR" sz="2000" b="1" dirty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)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1490219" y="8729128"/>
            <a:ext cx="71835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∙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활동내용  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:</a:t>
            </a:r>
            <a:r>
              <a:rPr lang="ko-KR" altLang="en-US" sz="2000" b="1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 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테마별 가족프로그램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, </a:t>
            </a:r>
            <a:r>
              <a:rPr lang="ko-KR" altLang="en-US" sz="2000" b="1" dirty="0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  <a:cs typeface="함초롬돋움" panose="020B0604000101010101" pitchFamily="50" charset="-127"/>
              </a:rPr>
              <a:t>환경정화 등</a:t>
            </a:r>
            <a:endParaRPr lang="en-US" altLang="ko-KR" sz="2000" b="1" dirty="0">
              <a:solidFill>
                <a:prstClr val="black"/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  <a:cs typeface="함초롬돋움" panose="020B0604000101010101" pitchFamily="50" charset="-127"/>
            </a:endParaRPr>
          </a:p>
        </p:txBody>
      </p:sp>
      <p:grpSp>
        <p:nvGrpSpPr>
          <p:cNvPr id="23" name="그룹 22"/>
          <p:cNvGrpSpPr/>
          <p:nvPr/>
        </p:nvGrpSpPr>
        <p:grpSpPr>
          <a:xfrm>
            <a:off x="2297535" y="6708402"/>
            <a:ext cx="1296144" cy="477054"/>
            <a:chOff x="-6936704" y="3736504"/>
            <a:chExt cx="1296144" cy="477054"/>
          </a:xfrm>
        </p:grpSpPr>
        <p:sp>
          <p:nvSpPr>
            <p:cNvPr id="21" name="순서도: 수행의 시작/종료 20"/>
            <p:cNvSpPr/>
            <p:nvPr/>
          </p:nvSpPr>
          <p:spPr>
            <a:xfrm>
              <a:off x="-6936704" y="3772508"/>
              <a:ext cx="1296144" cy="432048"/>
            </a:xfrm>
            <a:prstGeom prst="flowChartTerminator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-6756684" y="3736504"/>
              <a:ext cx="104411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mtClean="0">
                  <a:solidFill>
                    <a:prstClr val="black"/>
                  </a:solidFill>
                  <a:latin typeface="자원봉사안녕 OTF Bold" panose="02020603020101020101" pitchFamily="18" charset="-127"/>
                  <a:ea typeface="자원봉사안녕 OTF Bold" panose="02020603020101020101" pitchFamily="18" charset="-127"/>
                </a:rPr>
                <a:t>개  요</a:t>
              </a:r>
              <a:endParaRPr lang="ko-KR" altLang="en-US">
                <a:solidFill>
                  <a:prstClr val="black"/>
                </a:solidFill>
                <a:latin typeface="자원봉사안녕 OTF Bold" panose="02020603020101020101" pitchFamily="18" charset="-127"/>
                <a:ea typeface="자원봉사안녕 OTF Bold" panose="02020603020101020101" pitchFamily="18" charset="-127"/>
              </a:endParaRP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1637860" y="9228567"/>
            <a:ext cx="1296144" cy="477054"/>
            <a:chOff x="-6936704" y="3808512"/>
            <a:chExt cx="1296144" cy="477054"/>
          </a:xfrm>
        </p:grpSpPr>
        <p:sp>
          <p:nvSpPr>
            <p:cNvPr id="25" name="순서도: 수행의 시작/종료 24"/>
            <p:cNvSpPr/>
            <p:nvPr/>
          </p:nvSpPr>
          <p:spPr>
            <a:xfrm>
              <a:off x="-6936704" y="3834915"/>
              <a:ext cx="1296144" cy="432048"/>
            </a:xfrm>
            <a:prstGeom prst="flowChartTerminator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-6684676" y="3808512"/>
              <a:ext cx="104411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mtClean="0">
                  <a:solidFill>
                    <a:prstClr val="black"/>
                  </a:solidFill>
                  <a:latin typeface="자원봉사안녕 OTF Bold" panose="02020603020101020101" pitchFamily="18" charset="-127"/>
                  <a:ea typeface="자원봉사안녕 OTF Bold" panose="02020603020101020101" pitchFamily="18" charset="-127"/>
                </a:rPr>
                <a:t>접  수</a:t>
              </a:r>
              <a:endParaRPr lang="ko-KR" altLang="en-US">
                <a:solidFill>
                  <a:prstClr val="black"/>
                </a:solidFill>
                <a:latin typeface="자원봉사안녕 OTF Bold" panose="02020603020101020101" pitchFamily="18" charset="-127"/>
                <a:ea typeface="자원봉사안녕 OTF Bold" panose="02020603020101020101" pitchFamily="18" charset="-127"/>
              </a:endParaRPr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2544770" y="10685054"/>
            <a:ext cx="1296144" cy="477054"/>
            <a:chOff x="-2462285" y="977997"/>
            <a:chExt cx="1296144" cy="477054"/>
          </a:xfrm>
        </p:grpSpPr>
        <p:sp>
          <p:nvSpPr>
            <p:cNvPr id="28" name="순서도: 수행의 시작/종료 27"/>
            <p:cNvSpPr/>
            <p:nvPr/>
          </p:nvSpPr>
          <p:spPr>
            <a:xfrm>
              <a:off x="-2462285" y="997852"/>
              <a:ext cx="1296144" cy="432048"/>
            </a:xfrm>
            <a:prstGeom prst="flowChartTerminator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-2259709" y="977997"/>
              <a:ext cx="1044116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mtClean="0">
                  <a:solidFill>
                    <a:prstClr val="black"/>
                  </a:solidFill>
                  <a:latin typeface="자원봉사안녕 OTF Bold" panose="02020603020101020101" pitchFamily="18" charset="-127"/>
                  <a:ea typeface="자원봉사안녕 OTF Bold" panose="02020603020101020101" pitchFamily="18" charset="-127"/>
                </a:rPr>
                <a:t>문  의</a:t>
              </a:r>
              <a:endParaRPr lang="en-US" altLang="ko-KR" smtClean="0">
                <a:solidFill>
                  <a:prstClr val="black"/>
                </a:solidFill>
                <a:latin typeface="자원봉사안녕 OTF Bold" panose="02020603020101020101" pitchFamily="18" charset="-127"/>
                <a:ea typeface="자원봉사안녕 OTF Bold" panose="02020603020101020101" pitchFamily="18" charset="-127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849906" y="2965924"/>
            <a:ext cx="5504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2026.  </a:t>
            </a:r>
            <a:r>
              <a:rPr lang="en-US" altLang="ko-KR" sz="44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2. 2</a:t>
            </a:r>
            <a:r>
              <a:rPr lang="en-US" altLang="ko-KR" sz="28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.(</a:t>
            </a:r>
            <a:r>
              <a:rPr lang="ko-KR" altLang="en-US" sz="28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월</a:t>
            </a:r>
            <a:r>
              <a:rPr lang="en-US" altLang="ko-KR" sz="28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) – </a:t>
            </a:r>
            <a:r>
              <a:rPr lang="en-US" altLang="ko-KR" sz="44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2. 13.</a:t>
            </a:r>
            <a:r>
              <a:rPr lang="en-US" altLang="ko-KR" sz="28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(</a:t>
            </a:r>
            <a:r>
              <a:rPr lang="ko-KR" altLang="en-US" sz="28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금</a:t>
            </a:r>
            <a:r>
              <a:rPr lang="en-US" altLang="ko-KR" sz="2800" smtClean="0">
                <a:latin typeface="경기자원봉사 OTF Bold" panose="02020603020101020101" pitchFamily="18" charset="-127"/>
                <a:ea typeface="경기자원봉사 OTF Bold" panose="02020603020101020101" pitchFamily="18" charset="-127"/>
              </a:rPr>
              <a:t>) </a:t>
            </a:r>
            <a:endParaRPr lang="ko-KR" altLang="en-US" sz="2800">
              <a:latin typeface="경기자원봉사 OTF Bold" panose="02020603020101020101" pitchFamily="18" charset="-127"/>
              <a:ea typeface="경기자원봉사 OTF Bold" panose="02020603020101020101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3861109" y="5432667"/>
            <a:ext cx="33842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★</a:t>
            </a:r>
            <a:r>
              <a:rPr lang="en-US" altLang="ko-KR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QR</a:t>
            </a:r>
            <a:r>
              <a:rPr lang="ko-KR" altLang="en-US" sz="2000" b="1" smtClean="0">
                <a:solidFill>
                  <a:prstClr val="black"/>
                </a:solidFill>
                <a:latin typeface="자원봉사안녕 OTF Light" panose="02020603020101020101" pitchFamily="18" charset="-127"/>
                <a:ea typeface="자원봉사안녕 OTF Light" panose="02020603020101020101" pitchFamily="18" charset="-127"/>
              </a:rPr>
              <a:t>코드 스캔 후 신청서 작성 </a:t>
            </a:r>
            <a:endParaRPr lang="en-US" altLang="ko-KR" sz="2000" b="1">
              <a:solidFill>
                <a:prstClr val="black"/>
              </a:solidFill>
              <a:latin typeface="자원봉사안녕 OTF Light" panose="02020603020101020101" pitchFamily="18" charset="-127"/>
              <a:ea typeface="자원봉사안녕 OTF Light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692" y="5348308"/>
            <a:ext cx="1623273" cy="1637267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368" y="11858533"/>
            <a:ext cx="3773699" cy="66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57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496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134</Words>
  <Application>Microsoft Office PowerPoint</Application>
  <PresentationFormat>A3 용지(297x420mm)</PresentationFormat>
  <Paragraphs>18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경기자원봉사 Bold</vt:lpstr>
      <vt:lpstr>경기자원봉사 OTF Bold</vt:lpstr>
      <vt:lpstr>맑은 고딕</vt:lpstr>
      <vt:lpstr>자원봉사안녕 OTF Bold</vt:lpstr>
      <vt:lpstr>자원봉사안녕 OTF Light</vt:lpstr>
      <vt:lpstr>함초롬돋움</vt:lpstr>
      <vt:lpstr>Arial</vt:lpstr>
      <vt:lpstr>Office 테마</vt:lpstr>
      <vt:lpstr>PowerPoint 프레젠테이션</vt:lpstr>
      <vt:lpstr>PowerPoint 프레젠테이션</vt:lpstr>
    </vt:vector>
  </TitlesOfParts>
  <Company>NEX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Digital NEX</dc:creator>
  <cp:lastModifiedBy>USER</cp:lastModifiedBy>
  <cp:revision>196</cp:revision>
  <cp:lastPrinted>2025-01-23T01:42:29Z</cp:lastPrinted>
  <dcterms:created xsi:type="dcterms:W3CDTF">2012-08-16T03:36:20Z</dcterms:created>
  <dcterms:modified xsi:type="dcterms:W3CDTF">2026-01-15T08:48:31Z</dcterms:modified>
</cp:coreProperties>
</file>